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95" r:id="rId1"/>
    <p:sldMasterId id="2147483781" r:id="rId2"/>
  </p:sldMasterIdLst>
  <p:notesMasterIdLst>
    <p:notesMasterId r:id="rId14"/>
  </p:notesMasterIdLst>
  <p:handoutMasterIdLst>
    <p:handoutMasterId r:id="rId15"/>
  </p:handoutMasterIdLst>
  <p:sldIdLst>
    <p:sldId id="429" r:id="rId3"/>
    <p:sldId id="257" r:id="rId4"/>
    <p:sldId id="430" r:id="rId5"/>
    <p:sldId id="431" r:id="rId6"/>
    <p:sldId id="432" r:id="rId7"/>
    <p:sldId id="433" r:id="rId8"/>
    <p:sldId id="434" r:id="rId9"/>
    <p:sldId id="437" r:id="rId10"/>
    <p:sldId id="438" r:id="rId11"/>
    <p:sldId id="435" r:id="rId12"/>
    <p:sldId id="436" r:id="rId13"/>
  </p:sldIdLst>
  <p:sldSz cx="12192000" cy="6858000"/>
  <p:notesSz cx="7099300" cy="10234613"/>
  <p:defaultTextStyle>
    <a:defPPr>
      <a:defRPr lang="de-DE"/>
    </a:defPPr>
    <a:lvl1pPr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200" b="1" kern="1200">
        <a:solidFill>
          <a:srgbClr val="999999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200" b="1" kern="1200">
        <a:solidFill>
          <a:srgbClr val="999999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tandardabschnitt" id="{3654C890-4270-4BA6-8ADF-4C631050B996}">
          <p14:sldIdLst>
            <p14:sldId id="429"/>
            <p14:sldId id="257"/>
            <p14:sldId id="430"/>
            <p14:sldId id="431"/>
            <p14:sldId id="432"/>
            <p14:sldId id="433"/>
            <p14:sldId id="434"/>
            <p14:sldId id="437"/>
            <p14:sldId id="438"/>
            <p14:sldId id="435"/>
            <p14:sldId id="43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639" userDrawn="1">
          <p15:clr>
            <a:srgbClr val="A4A3A4"/>
          </p15:clr>
        </p15:guide>
        <p15:guide id="2" orient="horz" pos="1144" userDrawn="1">
          <p15:clr>
            <a:srgbClr val="A4A3A4"/>
          </p15:clr>
        </p15:guide>
        <p15:guide id="3" pos="3833" userDrawn="1">
          <p15:clr>
            <a:srgbClr val="A4A3A4"/>
          </p15:clr>
        </p15:guide>
        <p15:guide id="4" pos="528" userDrawn="1">
          <p15:clr>
            <a:srgbClr val="A4A3A4"/>
          </p15:clr>
        </p15:guide>
        <p15:guide id="5" pos="7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Jana Leutner" initials="giz" lastIdx="2" clrIdx="0"/>
  <p:cmAuthor id="1" name="Johanna Beate Wysluch" initials="JBW" lastIdx="19" clrIdx="1"/>
  <p:cmAuthor id="2" name="Kaas, Rabea GIZ" initials="KRG" lastIdx="6" clrIdx="2">
    <p:extLst>
      <p:ext uri="{19B8F6BF-5375-455C-9EA6-DF929625EA0E}">
        <p15:presenceInfo xmlns:p15="http://schemas.microsoft.com/office/powerpoint/2012/main" userId="S-1-5-21-3211005450-2565063988-1429816208-156878" providerId="AD"/>
      </p:ext>
    </p:extLst>
  </p:cmAuthor>
  <p:cmAuthor id="3" name="Wisner, Joerg GIZ" initials="WJG" lastIdx="8" clrIdx="3">
    <p:extLst>
      <p:ext uri="{19B8F6BF-5375-455C-9EA6-DF929625EA0E}">
        <p15:presenceInfo xmlns:p15="http://schemas.microsoft.com/office/powerpoint/2012/main" userId="S::joerg.wisner@giz.de::a986085f-1dc0-4856-ac0e-469764774a1a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BC2EE"/>
    <a:srgbClr val="FAC433"/>
    <a:srgbClr val="84AD42"/>
    <a:srgbClr val="2D8B2A"/>
    <a:srgbClr val="6CBCE3"/>
    <a:srgbClr val="8AB9E2"/>
    <a:srgbClr val="0076AF"/>
    <a:srgbClr val="6E6452"/>
    <a:srgbClr val="E5DBA1"/>
    <a:srgbClr val="BABA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90120F-359D-488A-94BE-3841FE1F3D2C}" v="9" dt="2022-04-04T08:09:09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7" autoAdjust="0"/>
    <p:restoredTop sz="90364" autoAdjust="0"/>
  </p:normalViewPr>
  <p:slideViewPr>
    <p:cSldViewPr snapToGrid="0">
      <p:cViewPr varScale="1">
        <p:scale>
          <a:sx n="61" d="100"/>
          <a:sy n="61" d="100"/>
        </p:scale>
        <p:origin x="518" y="48"/>
      </p:cViewPr>
      <p:guideLst>
        <p:guide orient="horz" pos="3639"/>
        <p:guide orient="horz" pos="1144"/>
        <p:guide pos="3833"/>
        <p:guide pos="528"/>
        <p:guide pos="7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3372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 dirty="0">
              <a:latin typeface="Arial Narrow" pitchFamily="34" charset="0"/>
            </a:endParaRP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37" y="0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>
              <a:latin typeface="Arial Narrow" pitchFamily="34" charset="0"/>
            </a:endParaRPr>
          </a:p>
        </p:txBody>
      </p:sp>
      <p:sp>
        <p:nvSpPr>
          <p:cNvPr id="665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723291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endParaRPr lang="de-DE">
              <a:latin typeface="Arial Narrow" pitchFamily="34" charset="0"/>
            </a:endParaRPr>
          </a:p>
        </p:txBody>
      </p:sp>
      <p:sp>
        <p:nvSpPr>
          <p:cNvPr id="665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37" y="9723291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Times" charset="0"/>
              </a:defRPr>
            </a:lvl1pPr>
          </a:lstStyle>
          <a:p>
            <a:fld id="{47F930EC-4FD0-431B-BB9B-47DE359CDF6F}" type="slidenum">
              <a:rPr lang="de-DE">
                <a:latin typeface="Arial Narrow" pitchFamily="34" charset="0"/>
              </a:rPr>
              <a:pPr/>
              <a:t>‹Nr.›</a:t>
            </a:fld>
            <a:endParaRPr lang="de-DE"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227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937" y="0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39700" y="768350"/>
            <a:ext cx="68199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574" y="4861646"/>
            <a:ext cx="5206154" cy="4605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Klicken Sie, um die Formate des Vorlagentextes zu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3291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endParaRPr lang="de-DE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937" y="9723291"/>
            <a:ext cx="3076363" cy="511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13" tIns="47157" rIns="94313" bIns="47157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 Narrow" pitchFamily="34" charset="0"/>
              </a:defRPr>
            </a:lvl1pPr>
          </a:lstStyle>
          <a:p>
            <a:fld id="{276F4F92-661F-4424-ADED-7D3829A4203F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16004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>
          <a:xfrm>
            <a:off x="4022030" y="5332164"/>
            <a:ext cx="4125432" cy="771181"/>
          </a:xfrm>
          <a:prstGeom prst="rect">
            <a:avLst/>
          </a:prstGeom>
        </p:spPr>
        <p:txBody>
          <a:bodyPr/>
          <a:lstStyle>
            <a:lvl1pPr algn="l">
              <a:defRPr sz="2000" b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 dirty="0"/>
              <a:t>Titelmasterformat durch </a:t>
            </a:r>
            <a:br>
              <a:rPr lang="de-DE" noProof="0" dirty="0"/>
            </a:br>
            <a:r>
              <a:rPr lang="de-DE" noProof="0" dirty="0"/>
              <a:t>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23644654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473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ein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4917" y="1288977"/>
            <a:ext cx="10513483" cy="716093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b="0" dirty="0"/>
              <a:t>Präsentationstitel</a:t>
            </a:r>
            <a:r>
              <a:rPr lang="de-DE" dirty="0"/>
              <a:t>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14.09.2023</a:t>
            </a:fld>
            <a:endParaRPr lang="de-DE" noProof="0" dirty="0"/>
          </a:p>
        </p:txBody>
      </p:sp>
      <p:sp>
        <p:nvSpPr>
          <p:cNvPr id="5" name="Inhaltsplatzhalter 2"/>
          <p:cNvSpPr>
            <a:spLocks noGrp="1"/>
          </p:cNvSpPr>
          <p:nvPr>
            <p:ph idx="1" hasCustomPrompt="1"/>
          </p:nvPr>
        </p:nvSpPr>
        <p:spPr>
          <a:xfrm>
            <a:off x="814917" y="2135609"/>
            <a:ext cx="10513483" cy="3957217"/>
          </a:xfrm>
          <a:prstGeom prst="rect">
            <a:avLst/>
          </a:prstGeom>
        </p:spPr>
        <p:txBody>
          <a:bodyPr/>
          <a:lstStyle>
            <a:lvl1pPr marL="36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2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08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44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/>
            </a:lvl5pPr>
          </a:lstStyle>
          <a:p>
            <a:pPr lvl="0"/>
            <a:r>
              <a:rPr lang="de-DE" noProof="0" dirty="0"/>
              <a:t>Erste Ebene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</p:txBody>
      </p:sp>
      <p:sp>
        <p:nvSpPr>
          <p:cNvPr id="6" name="Rechteck 5"/>
          <p:cNvSpPr/>
          <p:nvPr userDrawn="1"/>
        </p:nvSpPr>
        <p:spPr>
          <a:xfrm>
            <a:off x="9169400" y="333376"/>
            <a:ext cx="2565400" cy="733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200"/>
          </a:p>
        </p:txBody>
      </p:sp>
    </p:spTree>
    <p:extLst>
      <p:ext uri="{BB962C8B-B14F-4D97-AF65-F5344CB8AC3E}">
        <p14:creationId xmlns:p14="http://schemas.microsoft.com/office/powerpoint/2010/main" val="3455391050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einspaltig,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14.09.2023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814917" y="2133600"/>
            <a:ext cx="7175984" cy="395922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3366FF"/>
              </a:buClr>
              <a:buSzTx/>
              <a:buFontTx/>
              <a:buNone/>
              <a:tabLst>
                <a:tab pos="219075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8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dirty="0"/>
              <a:t>Text durch klicken hinzufügen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</p:txBody>
      </p:sp>
      <p:sp>
        <p:nvSpPr>
          <p:cNvPr id="8" name="Rechteck 7"/>
          <p:cNvSpPr/>
          <p:nvPr userDrawn="1"/>
        </p:nvSpPr>
        <p:spPr>
          <a:xfrm>
            <a:off x="9169400" y="333376"/>
            <a:ext cx="2565400" cy="733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200"/>
          </a:p>
        </p:txBody>
      </p:sp>
      <p:sp>
        <p:nvSpPr>
          <p:cNvPr id="10" name="Titel 1"/>
          <p:cNvSpPr>
            <a:spLocks noGrp="1"/>
          </p:cNvSpPr>
          <p:nvPr>
            <p:ph type="title"/>
          </p:nvPr>
        </p:nvSpPr>
        <p:spPr>
          <a:xfrm>
            <a:off x="814917" y="1288977"/>
            <a:ext cx="10513483" cy="716093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  <p:sp>
        <p:nvSpPr>
          <p:cNvPr id="12" name="Bildplatzhalter 2"/>
          <p:cNvSpPr>
            <a:spLocks noGrp="1"/>
          </p:cNvSpPr>
          <p:nvPr>
            <p:ph type="pic" idx="12"/>
          </p:nvPr>
        </p:nvSpPr>
        <p:spPr>
          <a:xfrm>
            <a:off x="8189779" y="2139525"/>
            <a:ext cx="3144000" cy="39532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noProof="0" dirty="0"/>
              <a:t>Bild durch Klicken auf Symbol hinzufügen</a:t>
            </a:r>
          </a:p>
        </p:txBody>
      </p:sp>
    </p:spTree>
    <p:extLst>
      <p:ext uri="{BB962C8B-B14F-4D97-AF65-F5344CB8AC3E}">
        <p14:creationId xmlns:p14="http://schemas.microsoft.com/office/powerpoint/2010/main" val="341715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zweispal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14.09.2023</a:t>
            </a:fld>
            <a:endParaRPr lang="de-DE" noProof="0"/>
          </a:p>
        </p:txBody>
      </p:sp>
      <p:sp>
        <p:nvSpPr>
          <p:cNvPr id="7" name="Inhaltsplatzhalter 2"/>
          <p:cNvSpPr>
            <a:spLocks noGrp="1"/>
          </p:cNvSpPr>
          <p:nvPr>
            <p:ph idx="1" hasCustomPrompt="1"/>
          </p:nvPr>
        </p:nvSpPr>
        <p:spPr>
          <a:xfrm>
            <a:off x="814918" y="2139525"/>
            <a:ext cx="5137084" cy="393126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3366FF"/>
              </a:buClr>
              <a:buSzTx/>
              <a:buFontTx/>
              <a:buNone/>
              <a:tabLst>
                <a:tab pos="219075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8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dirty="0"/>
              <a:t>Text durch klicken hinzufügen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</p:txBody>
      </p:sp>
      <p:sp>
        <p:nvSpPr>
          <p:cNvPr id="8" name="Inhaltsplatzhalter 2"/>
          <p:cNvSpPr>
            <a:spLocks noGrp="1"/>
          </p:cNvSpPr>
          <p:nvPr>
            <p:ph idx="12" hasCustomPrompt="1"/>
          </p:nvPr>
        </p:nvSpPr>
        <p:spPr>
          <a:xfrm>
            <a:off x="6240000" y="2139525"/>
            <a:ext cx="5088400" cy="393126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ts val="800"/>
              </a:spcAft>
              <a:buClr>
                <a:srgbClr val="3366FF"/>
              </a:buClr>
              <a:buSzTx/>
              <a:buFontTx/>
              <a:buNone/>
              <a:tabLst>
                <a:tab pos="2190750" algn="l"/>
              </a:tabLst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6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72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080000" indent="-360000">
              <a:buClr>
                <a:schemeClr val="accent3"/>
              </a:buClr>
              <a:buFont typeface="Wingdings" panose="05000000000000000000" pitchFamily="2" charset="2"/>
              <a:buChar char="§"/>
              <a:defRPr sz="1800" baseline="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440000">
              <a:defRPr sz="1800" baseline="0"/>
            </a:lvl5pPr>
            <a:lvl6pPr marL="1800000">
              <a:defRPr baseline="0"/>
            </a:lvl6pPr>
            <a:lvl7pPr marL="2160000">
              <a:defRPr baseline="0"/>
            </a:lvl7pPr>
            <a:lvl8pPr marL="2520000">
              <a:defRPr baseline="0"/>
            </a:lvl8pPr>
            <a:lvl9pPr marL="2880000">
              <a:defRPr/>
            </a:lvl9pPr>
          </a:lstStyle>
          <a:p>
            <a:pPr lvl="0"/>
            <a:r>
              <a:rPr lang="de-DE" noProof="0" dirty="0"/>
              <a:t>Text durch klicken hinzufügen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</p:txBody>
      </p:sp>
      <p:sp>
        <p:nvSpPr>
          <p:cNvPr id="9" name="Rechteck 8"/>
          <p:cNvSpPr/>
          <p:nvPr userDrawn="1"/>
        </p:nvSpPr>
        <p:spPr>
          <a:xfrm>
            <a:off x="9169400" y="333376"/>
            <a:ext cx="2565400" cy="73342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200"/>
          </a:p>
        </p:txBody>
      </p:sp>
      <p:sp>
        <p:nvSpPr>
          <p:cNvPr id="11" name="Titel 1"/>
          <p:cNvSpPr>
            <a:spLocks noGrp="1"/>
          </p:cNvSpPr>
          <p:nvPr>
            <p:ph type="title"/>
          </p:nvPr>
        </p:nvSpPr>
        <p:spPr>
          <a:xfrm>
            <a:off x="814917" y="1288977"/>
            <a:ext cx="10513483" cy="716093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9038603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DE" dirty="0"/>
              <a:t>Präsentationstitel hier eintragen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9317A057-C766-48FB-B1EC-CC1898F04EF1}" type="datetime1">
              <a:rPr lang="de-DE" noProof="0" smtClean="0"/>
              <a:pPr/>
              <a:t>14.09.2023</a:t>
            </a:fld>
            <a:endParaRPr lang="de-DE" noProof="0" dirty="0"/>
          </a:p>
        </p:txBody>
      </p:sp>
      <p:sp>
        <p:nvSpPr>
          <p:cNvPr id="5" name="Titel 1"/>
          <p:cNvSpPr>
            <a:spLocks noGrp="1"/>
          </p:cNvSpPr>
          <p:nvPr>
            <p:ph type="title"/>
          </p:nvPr>
        </p:nvSpPr>
        <p:spPr>
          <a:xfrm>
            <a:off x="814917" y="1288977"/>
            <a:ext cx="10513483" cy="4803849"/>
          </a:xfrm>
          <a:prstGeom prst="rect">
            <a:avLst/>
          </a:prstGeom>
        </p:spPr>
        <p:txBody>
          <a:bodyPr/>
          <a:lstStyle>
            <a:lvl1pPr>
              <a:defRPr b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noProof="0" dirty="0"/>
              <a:t>Titelmasterformat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78321184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foli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54241" y="2540107"/>
            <a:ext cx="10514376" cy="3586057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tx2">
                  <a:lumMod val="60000"/>
                  <a:lumOff val="40000"/>
                </a:schemeClr>
              </a:buCl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Clr>
                <a:schemeClr val="tx2">
                  <a:lumMod val="60000"/>
                  <a:lumOff val="40000"/>
                </a:schemeClr>
              </a:buCl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>
              <a:buClr>
                <a:schemeClr val="tx2">
                  <a:lumMod val="60000"/>
                  <a:lumOff val="40000"/>
                </a:schemeClr>
              </a:buCl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>
              <a:buClr>
                <a:schemeClr val="tx2">
                  <a:lumMod val="60000"/>
                  <a:lumOff val="40000"/>
                </a:schemeClr>
              </a:buCl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>
              <a:buClr>
                <a:schemeClr val="tx2">
                  <a:lumMod val="60000"/>
                  <a:lumOff val="40000"/>
                </a:schemeClr>
              </a:buClr>
              <a:buNone/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838201" y="1304412"/>
            <a:ext cx="10530417" cy="1143000"/>
          </a:xfrm>
          <a:prstGeom prst="rect">
            <a:avLst/>
          </a:prstGeom>
        </p:spPr>
        <p:txBody>
          <a:bodyPr/>
          <a:lstStyle>
            <a:lvl1pPr algn="l">
              <a:defRPr sz="3600" b="1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8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7739" y="6581002"/>
            <a:ext cx="1727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rgbClr val="6E6452"/>
                </a:solidFill>
                <a:latin typeface="Arial Narrow" pitchFamily="34" charset="0"/>
              </a:defRPr>
            </a:lvl1pPr>
          </a:lstStyle>
          <a:p>
            <a:fld id="{B4F70C5B-D616-40E7-BF6F-C9C7EE70EB4C}" type="datetime1">
              <a:rPr lang="de-DE" noProof="0" smtClean="0"/>
              <a:t>14.09.2023</a:t>
            </a:fld>
            <a:endParaRPr lang="de-DE" noProof="0" dirty="0"/>
          </a:p>
        </p:txBody>
      </p:sp>
    </p:spTree>
    <p:extLst>
      <p:ext uri="{BB962C8B-B14F-4D97-AF65-F5344CB8AC3E}">
        <p14:creationId xmlns:p14="http://schemas.microsoft.com/office/powerpoint/2010/main" val="413415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281"/>
            <a:ext cx="12192000" cy="684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7883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4281"/>
            <a:ext cx="12192000" cy="6849438"/>
          </a:xfrm>
          <a:prstGeom prst="rect">
            <a:avLst/>
          </a:prstGeom>
        </p:spPr>
      </p:pic>
      <p:sp>
        <p:nvSpPr>
          <p:cNvPr id="14" name="Text Box 19"/>
          <p:cNvSpPr txBox="1">
            <a:spLocks noChangeArrowheads="1"/>
          </p:cNvSpPr>
          <p:nvPr/>
        </p:nvSpPr>
        <p:spPr bwMode="auto">
          <a:xfrm>
            <a:off x="10547341" y="6493685"/>
            <a:ext cx="91186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de-DE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200" b="1" kern="1200">
                <a:solidFill>
                  <a:srgbClr val="999999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r>
              <a:rPr lang="de-DE" sz="1000" b="0" noProof="0" dirty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</a:rPr>
              <a:t>Seite </a:t>
            </a:r>
            <a:fld id="{327115CA-E6A4-425F-BB4F-A64D48743A27}" type="slidenum">
              <a:rPr lang="de-DE" sz="1000" b="0" noProof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</a:rPr>
              <a:pPr algn="r"/>
              <a:t>‹Nr.›</a:t>
            </a:fld>
            <a:endParaRPr lang="de-DE" sz="1000" b="0" noProof="0" dirty="0">
              <a:solidFill>
                <a:schemeClr val="bg1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267850" y="6493684"/>
            <a:ext cx="612727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 sz="1000" b="0" spc="70" baseline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</a:defRPr>
            </a:lvl1pPr>
          </a:lstStyle>
          <a:p>
            <a:r>
              <a:rPr lang="de-DE" dirty="0"/>
              <a:t>Präsentationstitel hier eintragen</a:t>
            </a:r>
          </a:p>
        </p:txBody>
      </p:sp>
      <p:sp>
        <p:nvSpPr>
          <p:cNvPr id="16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26125" y="6493685"/>
            <a:ext cx="106511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>
              <a:defRPr sz="1000" b="0">
                <a:solidFill>
                  <a:schemeClr val="bg1">
                    <a:lumMod val="50000"/>
                  </a:schemeClr>
                </a:solidFill>
                <a:latin typeface="Arial Narrow" pitchFamily="34" charset="0"/>
              </a:defRPr>
            </a:lvl1pPr>
          </a:lstStyle>
          <a:p>
            <a:fld id="{9317A057-C766-48FB-B1EC-CC1898F04EF1}" type="datetime1">
              <a:rPr lang="de-DE" smtClean="0"/>
              <a:pPr/>
              <a:t>14.09.2023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064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92" r:id="rId5"/>
  </p:sldLayoutIdLst>
  <p:transition/>
  <p:hf sldNum="0"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6E645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charset="0"/>
        </a:defRPr>
      </a:lvl9pPr>
    </p:titleStyle>
    <p:bodyStyle>
      <a:lvl1pPr marL="360000" indent="-360000" algn="l" rtl="0" eaLnBrk="1" fontAlgn="base" hangingPunct="1">
        <a:spcBef>
          <a:spcPts val="400"/>
        </a:spcBef>
        <a:spcAft>
          <a:spcPts val="800"/>
        </a:spcAft>
        <a:buClr>
          <a:srgbClr val="C80F0F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  <a:ea typeface="+mn-ea"/>
          <a:cs typeface="+mn-cs"/>
        </a:defRPr>
      </a:lvl1pPr>
      <a:lvl2pPr marL="7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2pPr>
      <a:lvl3pPr marL="10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>
          <a:solidFill>
            <a:srgbClr val="6E6452"/>
          </a:solidFill>
          <a:latin typeface="+mn-lt"/>
        </a:defRPr>
      </a:lvl3pPr>
      <a:lvl4pPr marL="14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4pPr>
      <a:lvl5pPr marL="180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5pPr>
      <a:lvl6pPr marL="216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6pPr>
      <a:lvl7pPr marL="252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7pPr>
      <a:lvl8pPr marL="288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8pPr>
      <a:lvl9pPr marL="3240000" indent="-360000" algn="l" rtl="0" eaLnBrk="1" fontAlgn="base" hangingPunct="1">
        <a:spcBef>
          <a:spcPts val="400"/>
        </a:spcBef>
        <a:spcAft>
          <a:spcPts val="800"/>
        </a:spcAft>
        <a:buClr>
          <a:srgbClr val="6E6452"/>
        </a:buClr>
        <a:buFont typeface="Arial" pitchFamily="34" charset="0"/>
        <a:buChar char="•"/>
        <a:tabLst>
          <a:tab pos="2190750" algn="l"/>
        </a:tabLst>
        <a:defRPr sz="1800" baseline="0">
          <a:solidFill>
            <a:srgbClr val="6E645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799">
          <p15:clr>
            <a:srgbClr val="F26B43"/>
          </p15:clr>
        </p15:guide>
        <p15:guide id="2" pos="713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hstofftransparenz.de/" TargetMode="External"/><Relationship Id="rId2" Type="http://schemas.openxmlformats.org/officeDocument/2006/relationships/hyperlink" Target="http://www.d-eiti.de/" TargetMode="Externa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93BA57-4614-4C1F-AF41-5B27B9610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08313" y="5078126"/>
            <a:ext cx="4174958" cy="1297621"/>
          </a:xfrm>
        </p:spPr>
        <p:txBody>
          <a:bodyPr/>
          <a:lstStyle/>
          <a:p>
            <a:pPr algn="ctr"/>
            <a:r>
              <a:rPr lang="de-DE" sz="2400" b="1" dirty="0"/>
              <a:t>Kommunikation der D-EITI</a:t>
            </a:r>
            <a:br>
              <a:rPr lang="de-DE" sz="2400" b="1" dirty="0"/>
            </a:br>
            <a:br>
              <a:rPr lang="de-DE" sz="2400" b="1" dirty="0"/>
            </a:br>
            <a:r>
              <a:rPr lang="de-DE" sz="3200" b="1" dirty="0"/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3352171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5">
            <a:extLst>
              <a:ext uri="{FF2B5EF4-FFF2-40B4-BE49-F238E27FC236}">
                <a16:creationId xmlns:a16="http://schemas.microsoft.com/office/drawing/2014/main" id="{D8CE1970-5F10-BC90-CBB4-146B35DAC1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450937"/>
            <a:ext cx="7503694" cy="600117"/>
          </a:xfrm>
        </p:spPr>
        <p:txBody>
          <a:bodyPr/>
          <a:lstStyle/>
          <a:p>
            <a:pPr marL="0" indent="0">
              <a:buNone/>
            </a:pPr>
            <a:r>
              <a:rPr lang="de-DE" sz="2400" b="1" dirty="0"/>
              <a:t>354 Follower insgesamt</a:t>
            </a:r>
            <a:r>
              <a:rPr lang="de-DE" sz="2400" dirty="0"/>
              <a:t> (Stand: 12.09.23)</a:t>
            </a:r>
          </a:p>
          <a:p>
            <a:endParaRPr lang="de-DE" sz="2400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23E5A0DD-A57B-E431-A1B9-7953E7134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67261"/>
            <a:ext cx="10530417" cy="683676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Twitter – Neue Follower</a:t>
            </a:r>
          </a:p>
        </p:txBody>
      </p:sp>
      <p:pic>
        <p:nvPicPr>
          <p:cNvPr id="15" name="Grafik 14" descr="Ein Bild, das Screenshot, Diagramm, Reihe, Schrift enthält.&#10;&#10;Automatisch generierte Beschreibung">
            <a:extLst>
              <a:ext uri="{FF2B5EF4-FFF2-40B4-BE49-F238E27FC236}">
                <a16:creationId xmlns:a16="http://schemas.microsoft.com/office/drawing/2014/main" id="{7136D002-B685-8C2A-3DCF-E4C0B6B9F0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2038622"/>
            <a:ext cx="9705473" cy="40521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9628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Inhaltsplatzhalter 5">
            <a:extLst>
              <a:ext uri="{FF2B5EF4-FFF2-40B4-BE49-F238E27FC236}">
                <a16:creationId xmlns:a16="http://schemas.microsoft.com/office/drawing/2014/main" id="{E324D603-EF7D-4557-70BC-DF4430F37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576050"/>
            <a:ext cx="5370262" cy="668421"/>
          </a:xfrm>
        </p:spPr>
        <p:txBody>
          <a:bodyPr/>
          <a:lstStyle/>
          <a:p>
            <a:r>
              <a:rPr lang="de-DE" sz="2400" b="1" dirty="0"/>
              <a:t>7.433 Tweet- Impressionen </a:t>
            </a:r>
            <a:r>
              <a:rPr lang="de-DE" sz="2400" dirty="0"/>
              <a:t>in 2023</a:t>
            </a:r>
          </a:p>
          <a:p>
            <a:endParaRPr lang="de-DE" sz="2400" dirty="0"/>
          </a:p>
        </p:txBody>
      </p:sp>
      <p:sp>
        <p:nvSpPr>
          <p:cNvPr id="8" name="Titel 1">
            <a:extLst>
              <a:ext uri="{FF2B5EF4-FFF2-40B4-BE49-F238E27FC236}">
                <a16:creationId xmlns:a16="http://schemas.microsoft.com/office/drawing/2014/main" id="{A3C76EA2-F901-D6DD-F368-453E2507C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767261"/>
            <a:ext cx="10530417" cy="668421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Twitter - Reichweite</a:t>
            </a:r>
          </a:p>
        </p:txBody>
      </p:sp>
      <p:pic>
        <p:nvPicPr>
          <p:cNvPr id="12" name="Grafik 11" descr="Ein Bild, das Reihe, Diagramm, Text, Steigung enthält.&#10;&#10;Automatisch generierte Beschreibung">
            <a:extLst>
              <a:ext uri="{FF2B5EF4-FFF2-40B4-BE49-F238E27FC236}">
                <a16:creationId xmlns:a16="http://schemas.microsoft.com/office/drawing/2014/main" id="{6B9519B0-838B-C932-8BAD-A4DFAA8948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64" y="2244471"/>
            <a:ext cx="7796093" cy="40477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22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Übersicht</a:t>
            </a:r>
          </a:p>
        </p:txBody>
      </p:sp>
      <p:sp>
        <p:nvSpPr>
          <p:cNvPr id="4" name="Inhaltsplatzhalter 1">
            <a:extLst>
              <a:ext uri="{FF2B5EF4-FFF2-40B4-BE49-F238E27FC236}">
                <a16:creationId xmlns:a16="http://schemas.microsoft.com/office/drawing/2014/main" id="{3D72FC22-8D12-4B55-6F48-99FE6D41E740}"/>
              </a:ext>
            </a:extLst>
          </p:cNvPr>
          <p:cNvSpPr txBox="1">
            <a:spLocks/>
          </p:cNvSpPr>
          <p:nvPr/>
        </p:nvSpPr>
        <p:spPr>
          <a:xfrm>
            <a:off x="838201" y="2617560"/>
            <a:ext cx="11368618" cy="3586057"/>
          </a:xfrm>
          <a:prstGeom prst="rect">
            <a:avLst/>
          </a:prstGeom>
        </p:spPr>
        <p:txBody>
          <a:bodyPr/>
          <a:lstStyle>
            <a:lvl1pPr marL="0" indent="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None/>
              <a:tabLst>
                <a:tab pos="2190750" algn="l"/>
              </a:tabLst>
              <a:defRPr sz="1800">
                <a:solidFill>
                  <a:srgbClr val="6E645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None/>
              <a:tabLst>
                <a:tab pos="2190750" algn="l"/>
              </a:tabLst>
              <a:defRPr sz="180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914400" indent="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None/>
              <a:tabLst>
                <a:tab pos="2190750" algn="l"/>
              </a:tabLst>
              <a:defRPr sz="180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71600" indent="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828800" indent="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chemeClr val="tx2">
                  <a:lumMod val="60000"/>
                  <a:lumOff val="40000"/>
                </a:schemeClr>
              </a:buClr>
              <a:buFont typeface="Arial" pitchFamily="34" charset="0"/>
              <a:buNone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16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6pPr>
            <a:lvl7pPr marL="252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7pPr>
            <a:lvl8pPr marL="288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8pPr>
            <a:lvl9pPr marL="3240000" indent="-360000" algn="l" rtl="0" eaLnBrk="1" fontAlgn="base" hangingPunct="1">
              <a:spcBef>
                <a:spcPts val="400"/>
              </a:spcBef>
              <a:spcAft>
                <a:spcPts val="800"/>
              </a:spcAft>
              <a:buClr>
                <a:srgbClr val="6E6452"/>
              </a:buClr>
              <a:buFont typeface="Arial" pitchFamily="34" charset="0"/>
              <a:buChar char="•"/>
              <a:tabLst>
                <a:tab pos="2190750" algn="l"/>
              </a:tabLst>
              <a:defRPr sz="1800" baseline="0">
                <a:solidFill>
                  <a:srgbClr val="6E6452"/>
                </a:solidFill>
                <a:latin typeface="+mn-lt"/>
              </a:defRPr>
            </a:lvl9pPr>
          </a:lstStyle>
          <a:p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www.d-eiti.de</a:t>
            </a:r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</a:t>
            </a:r>
            <a:r>
              <a:rPr lang="de-DE" sz="28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2.443 eindeutige Besucher</a:t>
            </a:r>
          </a:p>
          <a:p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www.rohstofftransparenz.de</a:t>
            </a:r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</a:t>
            </a:r>
            <a:r>
              <a:rPr lang="de-DE" sz="28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11.571 eindeutige Besucher</a:t>
            </a:r>
          </a:p>
          <a:p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Twitter  </a:t>
            </a:r>
            <a:r>
              <a:rPr lang="de-DE" sz="28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354 Follower</a:t>
            </a:r>
          </a:p>
          <a:p>
            <a:r>
              <a:rPr lang="de-DE" sz="2800" b="0" kern="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Linked</a:t>
            </a:r>
            <a:r>
              <a:rPr lang="de-DE" sz="2800" b="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 </a:t>
            </a:r>
            <a:r>
              <a:rPr lang="de-DE" sz="2800" kern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31 Follower</a:t>
            </a:r>
          </a:p>
        </p:txBody>
      </p:sp>
    </p:spTree>
    <p:extLst>
      <p:ext uri="{BB962C8B-B14F-4D97-AF65-F5344CB8AC3E}">
        <p14:creationId xmlns:p14="http://schemas.microsoft.com/office/powerpoint/2010/main" val="40077324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805BE6F8-FF05-E528-3DBE-EE48F6C0E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241" y="1169688"/>
            <a:ext cx="10530417" cy="1143000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Besucher www.d-eiti.de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63222383-40D5-5BC6-A5C0-144A6736234A}"/>
              </a:ext>
            </a:extLst>
          </p:cNvPr>
          <p:cNvSpPr txBox="1"/>
          <p:nvPr/>
        </p:nvSpPr>
        <p:spPr>
          <a:xfrm>
            <a:off x="854241" y="1971983"/>
            <a:ext cx="5134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Zeitraum 1.1.2023 – 1.9.2023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58B9E424-E243-DAD9-9DA5-D9B780495E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41" y="3265060"/>
            <a:ext cx="10945277" cy="13305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2786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B1987B02-6666-9504-09EE-5BCBDBEA4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241" y="1169688"/>
            <a:ext cx="10530417" cy="1143000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Downloads www.d-eiti.de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7E6D045-72DD-9529-1689-2AC74AB32723}"/>
              </a:ext>
            </a:extLst>
          </p:cNvPr>
          <p:cNvSpPr txBox="1"/>
          <p:nvPr/>
        </p:nvSpPr>
        <p:spPr>
          <a:xfrm>
            <a:off x="854241" y="2097244"/>
            <a:ext cx="51347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Zeitraum 1.1.2023 – 1.9.2023</a:t>
            </a:r>
          </a:p>
        </p:txBody>
      </p:sp>
      <p:pic>
        <p:nvPicPr>
          <p:cNvPr id="7" name="Inhaltsplatzhalter 5" descr="Ein Bild, das Reihe, Text, Screenshot, Diagramm enthält.&#10;&#10;Automatisch generierte Beschreibung">
            <a:extLst>
              <a:ext uri="{FF2B5EF4-FFF2-40B4-BE49-F238E27FC236}">
                <a16:creationId xmlns:a16="http://schemas.microsoft.com/office/drawing/2014/main" id="{84E0F54E-2F22-DB46-CA00-9325847C2B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41" y="3156115"/>
            <a:ext cx="10530417" cy="2074186"/>
          </a:xfrm>
        </p:spPr>
      </p:pic>
    </p:spTree>
    <p:extLst>
      <p:ext uri="{BB962C8B-B14F-4D97-AF65-F5344CB8AC3E}">
        <p14:creationId xmlns:p14="http://schemas.microsoft.com/office/powerpoint/2010/main" val="42033531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D0F59FB5-1D09-5F15-C0B2-1A764D759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304412"/>
            <a:ext cx="10530417" cy="1143000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Download D-EITI Berichte</a:t>
            </a:r>
          </a:p>
        </p:txBody>
      </p:sp>
      <p:sp>
        <p:nvSpPr>
          <p:cNvPr id="6" name="Inhaltsplatzhalter 1">
            <a:extLst>
              <a:ext uri="{FF2B5EF4-FFF2-40B4-BE49-F238E27FC236}">
                <a16:creationId xmlns:a16="http://schemas.microsoft.com/office/drawing/2014/main" id="{65A887C3-BE2D-F4B5-814D-9483CDE907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499774"/>
            <a:ext cx="4776536" cy="3821629"/>
          </a:xfrm>
        </p:spPr>
        <p:txBody>
          <a:bodyPr/>
          <a:lstStyle/>
          <a:p>
            <a:pPr marL="0" indent="0">
              <a:buNone/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5. D-EITI Bericht</a:t>
            </a:r>
            <a:endParaRPr lang="de-DE" sz="1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Deutsche Version: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64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Englische Version: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18</a:t>
            </a:r>
          </a:p>
          <a:p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Gesamtpaket: 73</a:t>
            </a:r>
          </a:p>
          <a:p>
            <a:endParaRPr lang="de-DE" sz="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Gesamt (bis 12.9.23): 155</a:t>
            </a:r>
          </a:p>
        </p:txBody>
      </p:sp>
      <p:sp>
        <p:nvSpPr>
          <p:cNvPr id="7" name="Inhaltsplatzhalter 1">
            <a:extLst>
              <a:ext uri="{FF2B5EF4-FFF2-40B4-BE49-F238E27FC236}">
                <a16:creationId xmlns:a16="http://schemas.microsoft.com/office/drawing/2014/main" id="{936C0ACD-924E-5426-211B-DAA72A7785B1}"/>
              </a:ext>
            </a:extLst>
          </p:cNvPr>
          <p:cNvSpPr txBox="1">
            <a:spLocks/>
          </p:cNvSpPr>
          <p:nvPr/>
        </p:nvSpPr>
        <p:spPr>
          <a:xfrm>
            <a:off x="5614737" y="2499774"/>
            <a:ext cx="5454316" cy="362952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</a:pPr>
            <a:r>
              <a:rPr lang="de-DE" sz="2400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Kurzversion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Deutsche Version: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19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Englische V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</a:rPr>
              <a:t>ersion: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7</a:t>
            </a: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</a:pPr>
            <a:endParaRPr lang="de-DE" sz="18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auto">
              <a:lnSpc>
                <a:spcPct val="150000"/>
              </a:lnSpc>
              <a:spcAft>
                <a:spcPts val="0"/>
              </a:spcAft>
              <a:buNone/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Gesamt (bis 12.9.23): 26</a:t>
            </a:r>
          </a:p>
        </p:txBody>
      </p:sp>
    </p:spTree>
    <p:extLst>
      <p:ext uri="{BB962C8B-B14F-4D97-AF65-F5344CB8AC3E}">
        <p14:creationId xmlns:p14="http://schemas.microsoft.com/office/powerpoint/2010/main" val="1913582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23874C78-B392-F585-A86B-242DA7DFB7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4241" y="1169688"/>
            <a:ext cx="10530417" cy="1143000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Besucher rohstofftransparenz.de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00BCE8E2-2065-52EC-080F-9FA5D03B40C3}"/>
              </a:ext>
            </a:extLst>
          </p:cNvPr>
          <p:cNvSpPr txBox="1"/>
          <p:nvPr/>
        </p:nvSpPr>
        <p:spPr>
          <a:xfrm>
            <a:off x="854241" y="1881801"/>
            <a:ext cx="837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Zeitraum: 1.1.2023 – 1.9.2023</a:t>
            </a:r>
          </a:p>
        </p:txBody>
      </p:sp>
      <p:pic>
        <p:nvPicPr>
          <p:cNvPr id="3" name="Grafik 2" descr="Ein Bild, das Text, Screenshot, Schrift enthält.&#10;&#10;Automatisch generierte Beschreibung">
            <a:extLst>
              <a:ext uri="{FF2B5EF4-FFF2-40B4-BE49-F238E27FC236}">
                <a16:creationId xmlns:a16="http://schemas.microsoft.com/office/drawing/2014/main" id="{F421BCC1-E7C1-0E22-A714-B898E9FD27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4241" y="3164730"/>
            <a:ext cx="11032959" cy="13805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603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>
            <a:extLst>
              <a:ext uri="{FF2B5EF4-FFF2-40B4-BE49-F238E27FC236}">
                <a16:creationId xmlns:a16="http://schemas.microsoft.com/office/drawing/2014/main" id="{B889BF89-1507-1589-F4FA-EF4E9DE53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140007"/>
            <a:ext cx="10530417" cy="751423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Seitenansicht rohstofftransparenz.de</a:t>
            </a:r>
          </a:p>
        </p:txBody>
      </p:sp>
      <p:pic>
        <p:nvPicPr>
          <p:cNvPr id="6" name="Grafik 5" descr="Ein Bild, das Reihe, Schrift, Diagramm, Screenshot enthält.&#10;&#10;Automatisch generierte Beschreibung">
            <a:extLst>
              <a:ext uri="{FF2B5EF4-FFF2-40B4-BE49-F238E27FC236}">
                <a16:creationId xmlns:a16="http://schemas.microsoft.com/office/drawing/2014/main" id="{D88B26C4-624C-879B-06C6-20183052E1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228654"/>
            <a:ext cx="11066116" cy="2539765"/>
          </a:xfrm>
          <a:prstGeom prst="rect">
            <a:avLst/>
          </a:prstGeom>
        </p:spPr>
      </p:pic>
      <p:sp>
        <p:nvSpPr>
          <p:cNvPr id="7" name="Inhaltsplatzhalter 1">
            <a:extLst>
              <a:ext uri="{FF2B5EF4-FFF2-40B4-BE49-F238E27FC236}">
                <a16:creationId xmlns:a16="http://schemas.microsoft.com/office/drawing/2014/main" id="{D9E72875-7B11-4614-23F7-F2AC76395DE8}"/>
              </a:ext>
            </a:extLst>
          </p:cNvPr>
          <p:cNvSpPr txBox="1">
            <a:spLocks/>
          </p:cNvSpPr>
          <p:nvPr/>
        </p:nvSpPr>
        <p:spPr>
          <a:xfrm>
            <a:off x="838201" y="2710664"/>
            <a:ext cx="7885782" cy="414109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None/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16.703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(Stand: 12.9.2023)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896F7B65-1F28-B649-6080-475E7F695F42}"/>
              </a:ext>
            </a:extLst>
          </p:cNvPr>
          <p:cNvSpPr txBox="1"/>
          <p:nvPr/>
        </p:nvSpPr>
        <p:spPr>
          <a:xfrm>
            <a:off x="838201" y="1928577"/>
            <a:ext cx="837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Zeitraum: 1.1.2023 – 1.9.2023</a:t>
            </a:r>
          </a:p>
        </p:txBody>
      </p:sp>
    </p:spTree>
    <p:extLst>
      <p:ext uri="{BB962C8B-B14F-4D97-AF65-F5344CB8AC3E}">
        <p14:creationId xmlns:p14="http://schemas.microsoft.com/office/powerpoint/2010/main" val="34806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FD563C7-4ED7-89D3-2FE7-08256F50F3CD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4F70C5B-D616-40E7-BF6F-C9C7EE70EB4C}" type="datetime1">
              <a:rPr lang="de-DE" noProof="0" smtClean="0"/>
              <a:t>14.09.2023</a:t>
            </a:fld>
            <a:endParaRPr lang="de-DE" noProof="0" dirty="0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1449CCBA-3068-F86B-E9F4-230500778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1" y="1140007"/>
            <a:ext cx="10530417" cy="1143000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Vergleich d-eiti.de und rohstofftransparenz.de</a:t>
            </a:r>
          </a:p>
        </p:txBody>
      </p:sp>
      <p:pic>
        <p:nvPicPr>
          <p:cNvPr id="3" name="Grafik 2" descr="Ein Bild, das Text, Schrift, Zahl, Screenshot enthält.&#10;&#10;Automatisch generierte Beschreibung">
            <a:extLst>
              <a:ext uri="{FF2B5EF4-FFF2-40B4-BE49-F238E27FC236}">
                <a16:creationId xmlns:a16="http://schemas.microsoft.com/office/drawing/2014/main" id="{97E7C92F-255B-F4E3-EB0C-FD5AC1100F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1" y="3260037"/>
            <a:ext cx="10854748" cy="1970520"/>
          </a:xfrm>
          <a:prstGeom prst="rect">
            <a:avLst/>
          </a:prstGeom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DD377FDE-48C7-616C-98D5-C4BBB7D1AEB4}"/>
              </a:ext>
            </a:extLst>
          </p:cNvPr>
          <p:cNvSpPr txBox="1"/>
          <p:nvPr/>
        </p:nvSpPr>
        <p:spPr>
          <a:xfrm>
            <a:off x="838201" y="1928577"/>
            <a:ext cx="837467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Zeitraum: 1.1.2023 – 1.9.2023</a:t>
            </a:r>
          </a:p>
        </p:txBody>
      </p:sp>
    </p:spTree>
    <p:extLst>
      <p:ext uri="{BB962C8B-B14F-4D97-AF65-F5344CB8AC3E}">
        <p14:creationId xmlns:p14="http://schemas.microsoft.com/office/powerpoint/2010/main" val="396612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06A07BA-B56B-5DFD-395C-FD16F933BB7F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B4F70C5B-D616-40E7-BF6F-C9C7EE70EB4C}" type="datetime1">
              <a:rPr lang="de-DE" noProof="0" smtClean="0"/>
              <a:t>14.09.2023</a:t>
            </a:fld>
            <a:endParaRPr lang="de-DE" noProof="0" dirty="0"/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70A3DD86-F08E-A86B-4ACC-76D4594DEC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648" y="1003556"/>
            <a:ext cx="10530417" cy="1143000"/>
          </a:xfrm>
        </p:spPr>
        <p:txBody>
          <a:bodyPr/>
          <a:lstStyle/>
          <a:p>
            <a:r>
              <a:rPr lang="de-DE" dirty="0">
                <a:solidFill>
                  <a:schemeClr val="accent2"/>
                </a:solidFill>
              </a:rPr>
              <a:t>Weitere Plattformen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0D870420-289D-0F56-9C75-1B9AE4F749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648" y="2107590"/>
            <a:ext cx="7885782" cy="1143000"/>
          </a:xfrm>
        </p:spPr>
        <p:txBody>
          <a:bodyPr/>
          <a:lstStyle/>
          <a:p>
            <a:pPr marL="0" indent="0">
              <a:buNone/>
            </a:pPr>
            <a:r>
              <a:rPr lang="de-DE" sz="2400" b="1" u="sng" dirty="0"/>
              <a:t>Twitter:</a:t>
            </a:r>
            <a:endParaRPr lang="de-DE" sz="800" u="sng" dirty="0"/>
          </a:p>
          <a:p>
            <a:r>
              <a:rPr lang="de-DE" sz="2400" dirty="0"/>
              <a:t>354 Follower</a:t>
            </a:r>
          </a:p>
        </p:txBody>
      </p:sp>
      <p:sp>
        <p:nvSpPr>
          <p:cNvPr id="7" name="Inhaltsplatzhalter 5">
            <a:extLst>
              <a:ext uri="{FF2B5EF4-FFF2-40B4-BE49-F238E27FC236}">
                <a16:creationId xmlns:a16="http://schemas.microsoft.com/office/drawing/2014/main" id="{35644D81-E2D7-23E7-A089-8458A862EF98}"/>
              </a:ext>
            </a:extLst>
          </p:cNvPr>
          <p:cNvSpPr txBox="1">
            <a:spLocks/>
          </p:cNvSpPr>
          <p:nvPr/>
        </p:nvSpPr>
        <p:spPr>
          <a:xfrm>
            <a:off x="841648" y="3376027"/>
            <a:ext cx="7885782" cy="2100941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•"/>
              <a:defRPr sz="3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–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–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chemeClr val="tx2">
                  <a:lumMod val="60000"/>
                  <a:lumOff val="40000"/>
                </a:schemeClr>
              </a:buClr>
              <a:buFont typeface="Arial"/>
              <a:buChar char="»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fontAlgn="auto">
              <a:spcAft>
                <a:spcPts val="0"/>
              </a:spcAft>
              <a:buFont typeface="Arial"/>
              <a:buNone/>
            </a:pPr>
            <a:r>
              <a:rPr lang="de-DE" sz="2400" b="1" u="sng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Linked</a:t>
            </a: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In</a:t>
            </a:r>
          </a:p>
          <a:p>
            <a:pPr marL="0" indent="0" fontAlgn="auto">
              <a:spcAft>
                <a:spcPts val="0"/>
              </a:spcAft>
              <a:buFont typeface="Arial"/>
              <a:buNone/>
            </a:pPr>
            <a:endParaRPr lang="de-DE" sz="8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None/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31 Follower</a:t>
            </a:r>
          </a:p>
          <a:p>
            <a:pPr marL="0" indent="0" fontAlgn="auto">
              <a:spcAft>
                <a:spcPts val="0"/>
              </a:spcAft>
              <a:buNone/>
            </a:pPr>
            <a:endParaRPr lang="de-DE" sz="10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None/>
            </a:pP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 Das D-EITI </a:t>
            </a:r>
            <a:r>
              <a:rPr lang="de-DE" sz="2400" b="0" dirty="0" err="1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Linked</a:t>
            </a:r>
            <a:r>
              <a:rPr lang="de-DE" sz="2400" b="0" dirty="0">
                <a:solidFill>
                  <a:schemeClr val="tx1">
                    <a:lumMod val="65000"/>
                    <a:lumOff val="35000"/>
                  </a:schemeClr>
                </a:solidFill>
                <a:sym typeface="Wingdings" panose="05000000000000000000" pitchFamily="2" charset="2"/>
              </a:rPr>
              <a:t> In Profil wurde erst im August 2023 erstellt</a:t>
            </a:r>
            <a:endParaRPr lang="de-DE" sz="2400" b="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0" indent="0" fontAlgn="auto">
              <a:spcAft>
                <a:spcPts val="0"/>
              </a:spcAft>
              <a:buNone/>
            </a:pPr>
            <a:endParaRPr lang="de-DE" sz="2400" b="0" dirty="0"/>
          </a:p>
        </p:txBody>
      </p:sp>
    </p:spTree>
    <p:extLst>
      <p:ext uri="{BB962C8B-B14F-4D97-AF65-F5344CB8AC3E}">
        <p14:creationId xmlns:p14="http://schemas.microsoft.com/office/powerpoint/2010/main" val="624877867"/>
      </p:ext>
    </p:extLst>
  </p:cSld>
  <p:clrMapOvr>
    <a:masterClrMapping/>
  </p:clrMapOvr>
</p:sld>
</file>

<file path=ppt/theme/theme1.xml><?xml version="1.0" encoding="utf-8"?>
<a:theme xmlns:a="http://schemas.openxmlformats.org/drawingml/2006/main" name="Titelfoli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Inhaltsfolie ohne Webadresse">
  <a:themeElements>
    <a:clrScheme name="Neue EITI Farbpalette">
      <a:dk1>
        <a:sysClr val="windowText" lastClr="000000"/>
      </a:dk1>
      <a:lt1>
        <a:sysClr val="window" lastClr="FFFFFF"/>
      </a:lt1>
      <a:dk2>
        <a:srgbClr val="132856"/>
      </a:dk2>
      <a:lt2>
        <a:srgbClr val="D8D8D8"/>
      </a:lt2>
      <a:accent1>
        <a:srgbClr val="132856"/>
      </a:accent1>
      <a:accent2>
        <a:srgbClr val="165B89"/>
      </a:accent2>
      <a:accent3>
        <a:srgbClr val="1BC2EE"/>
      </a:accent3>
      <a:accent4>
        <a:srgbClr val="89AA2E"/>
      </a:accent4>
      <a:accent5>
        <a:srgbClr val="2B8636"/>
      </a:accent5>
      <a:accent6>
        <a:srgbClr val="F6A70A"/>
      </a:accent6>
      <a:hlink>
        <a:srgbClr val="3768D3"/>
      </a:hlink>
      <a:folHlink>
        <a:srgbClr val="7030A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GTZ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200" b="1" i="0" u="none" strike="noStrike" cap="none" normalizeH="0" baseline="0" smtClean="0">
            <a:ln>
              <a:noFill/>
            </a:ln>
            <a:solidFill>
              <a:srgbClr val="999999"/>
            </a:solidFill>
            <a:effectLst/>
            <a:latin typeface="Arial" charset="0"/>
          </a:defRPr>
        </a:defPPr>
      </a:lstStyle>
    </a:lnDef>
  </a:objectDefaults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giz-powerpoint-leerfolie-de</Template>
  <TotalTime>0</TotalTime>
  <Words>170</Words>
  <Application>Microsoft Office PowerPoint</Application>
  <PresentationFormat>Breitbild</PresentationFormat>
  <Paragraphs>43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Arial Narrow</vt:lpstr>
      <vt:lpstr>Calibri</vt:lpstr>
      <vt:lpstr>Century Gothic</vt:lpstr>
      <vt:lpstr>Wingdings</vt:lpstr>
      <vt:lpstr>Titelfolie</vt:lpstr>
      <vt:lpstr>1_Inhaltsfolie ohne Webadresse</vt:lpstr>
      <vt:lpstr>Kommunikation der D-EITI  2023</vt:lpstr>
      <vt:lpstr>Übersicht</vt:lpstr>
      <vt:lpstr>Besucher www.d-eiti.de</vt:lpstr>
      <vt:lpstr>Downloads www.d-eiti.de</vt:lpstr>
      <vt:lpstr>Download D-EITI Berichte</vt:lpstr>
      <vt:lpstr>Besucher rohstofftransparenz.de</vt:lpstr>
      <vt:lpstr>Seitenansicht rohstofftransparenz.de</vt:lpstr>
      <vt:lpstr>Vergleich d-eiti.de und rohstofftransparenz.de</vt:lpstr>
      <vt:lpstr>Weitere Plattformen</vt:lpstr>
      <vt:lpstr>Twitter – Neue Follower</vt:lpstr>
      <vt:lpstr>Twitter - Reichweite</vt:lpstr>
    </vt:vector>
  </TitlesOfParts>
  <Company>GIZ GmbH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Lena Link</dc:creator>
  <cp:keywords>GIZ-Leerfolie</cp:keywords>
  <cp:lastModifiedBy>Giesler, Klara GIZ</cp:lastModifiedBy>
  <cp:revision>481</cp:revision>
  <cp:lastPrinted>2015-03-25T17:46:54Z</cp:lastPrinted>
  <dcterms:created xsi:type="dcterms:W3CDTF">2015-03-18T12:45:04Z</dcterms:created>
  <dcterms:modified xsi:type="dcterms:W3CDTF">2023-09-14T14:33:51Z</dcterms:modified>
</cp:coreProperties>
</file>